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0" r:id="rId4"/>
    <p:sldId id="273" r:id="rId5"/>
    <p:sldId id="261" r:id="rId6"/>
    <p:sldId id="274" r:id="rId7"/>
    <p:sldId id="258" r:id="rId8"/>
    <p:sldId id="268" r:id="rId9"/>
    <p:sldId id="270" r:id="rId10"/>
    <p:sldId id="271" r:id="rId11"/>
    <p:sldId id="272" r:id="rId12"/>
    <p:sldId id="259" r:id="rId13"/>
    <p:sldId id="263" r:id="rId14"/>
    <p:sldId id="264" r:id="rId15"/>
    <p:sldId id="275" r:id="rId16"/>
    <p:sldId id="276" r:id="rId17"/>
    <p:sldId id="265" r:id="rId18"/>
    <p:sldId id="266" r:id="rId19"/>
    <p:sldId id="277" r:id="rId20"/>
  </p:sldIdLst>
  <p:sldSz cx="14630400" cy="8229600"/>
  <p:notesSz cx="8229600" cy="14630400"/>
  <p:embeddedFontLst>
    <p:embeddedFont>
      <p:font typeface="Bitter Medium" panose="020B0604020202020204" charset="0"/>
      <p:regular r:id="rId22"/>
    </p:embeddedFont>
    <p:embeddedFont>
      <p:font typeface="Open Sans" panose="020B0606030504020204" pitchFamily="34" charset="0"/>
      <p:regular r:id="rId23"/>
      <p:bold r:id="rId24"/>
    </p:embeddedFont>
  </p:embeddedFontLst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6603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FCC01-3DBD-57B2-6AF3-AB7DBD5A2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2BF032-7660-9F8E-6D26-FBAB44CF34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4807F7-C42D-C1D2-32AC-2AE0ED058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48701-0488-6E0C-0B3B-FBB7E5EF78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470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7A4F9-BFC0-2EB6-260F-92EFF985F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F1A837-7DA9-D0CF-A5D9-056B25E059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51AD2A-53FA-F47D-15EA-3067AE5BD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07878-ACB5-D46B-5B12-EEBBA9139F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056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50779-F042-56CA-1B8D-F24F01F04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247275-D37E-0FE5-65B5-16D58E763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BEFA05-BFC7-7C1D-E567-69DAA1BCD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6B507-E80F-526F-F6F2-A8B11E6FAB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26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renato-silva-portilla/" TargetMode="External"/><Relationship Id="rId4" Type="http://schemas.openxmlformats.org/officeDocument/2006/relationships/hyperlink" Target="https://github.com/RenatoMate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Wine Quality Analysis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End-to-end data science case study exploring physicochemical drivers of wine quality across +5,000 sample records of red and white wine. We identify chemical correlations, segment wines by profile, and set benchmarks for decision-making on wine quality production.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6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14773-FDB3-CC48-E35D-131E89E4D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7977416-663A-4E86-D99A-6CA4B8A9EC27}"/>
              </a:ext>
            </a:extLst>
          </p:cNvPr>
          <p:cNvSpPr/>
          <p:nvPr/>
        </p:nvSpPr>
        <p:spPr>
          <a:xfrm>
            <a:off x="784384" y="627459"/>
            <a:ext cx="13057083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3600" dirty="0"/>
              <a:t>D</a:t>
            </a:r>
            <a:r>
              <a:rPr lang="en-US" sz="3600" dirty="0">
                <a:effectLst/>
              </a:rPr>
              <a:t>istributions of Highly </a:t>
            </a:r>
            <a:r>
              <a:rPr lang="en-US" sz="3600" dirty="0"/>
              <a:t>C</a:t>
            </a:r>
            <a:r>
              <a:rPr lang="en-US" sz="3600" dirty="0">
                <a:effectLst/>
              </a:rPr>
              <a:t>orrelated </a:t>
            </a:r>
            <a:r>
              <a:rPr lang="en-US" sz="3600" dirty="0"/>
              <a:t>V</a:t>
            </a:r>
            <a:r>
              <a:rPr lang="en-US" sz="3600" dirty="0">
                <a:effectLst/>
              </a:rPr>
              <a:t>ariables </a:t>
            </a:r>
            <a:r>
              <a:rPr lang="en-US" sz="3600" dirty="0"/>
              <a:t>w</a:t>
            </a:r>
            <a:r>
              <a:rPr lang="en-US" sz="3600" dirty="0">
                <a:effectLst/>
              </a:rPr>
              <a:t>ith </a:t>
            </a:r>
            <a:r>
              <a:rPr lang="en-US" sz="3600" dirty="0"/>
              <a:t>C</a:t>
            </a:r>
            <a:r>
              <a:rPr lang="en-US" sz="3600" dirty="0">
                <a:effectLst/>
              </a:rPr>
              <a:t>onsumer </a:t>
            </a:r>
            <a:r>
              <a:rPr lang="en-US" sz="3600" dirty="0"/>
              <a:t>S</a:t>
            </a:r>
            <a:r>
              <a:rPr lang="en-US" sz="3600" dirty="0">
                <a:effectLst/>
              </a:rPr>
              <a:t>cores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sz="36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.</a:t>
            </a:r>
            <a:endParaRPr lang="en-US" sz="3600" dirty="0"/>
          </a:p>
        </p:txBody>
      </p:sp>
      <p:sp>
        <p:nvSpPr>
          <p:cNvPr id="4" name="Text 4">
            <a:extLst>
              <a:ext uri="{FF2B5EF4-FFF2-40B4-BE49-F238E27FC236}">
                <a16:creationId xmlns:a16="http://schemas.microsoft.com/office/drawing/2014/main" id="{F941C790-CC91-7ADD-4E73-42771C0B3AA1}"/>
              </a:ext>
            </a:extLst>
          </p:cNvPr>
          <p:cNvSpPr/>
          <p:nvPr/>
        </p:nvSpPr>
        <p:spPr>
          <a:xfrm>
            <a:off x="784385" y="2938651"/>
            <a:ext cx="2164445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Boxplots White:</a:t>
            </a:r>
            <a:endParaRPr lang="en-US" sz="2200" b="1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637088A5-8A16-87E9-47B0-3C8E0D223494}"/>
              </a:ext>
            </a:extLst>
          </p:cNvPr>
          <p:cNvSpPr/>
          <p:nvPr/>
        </p:nvSpPr>
        <p:spPr>
          <a:xfrm>
            <a:off x="784385" y="3315049"/>
            <a:ext cx="3036501" cy="1599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Alcohol and pH rise with higher scores; density and chlorides peak in low-quality wines.</a:t>
            </a:r>
            <a:endParaRPr lang="en-US" sz="175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56D1D72-55CE-E713-448E-5E874DC92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886" y="1327785"/>
            <a:ext cx="10020581" cy="556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66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91B52-2B0A-75C3-2220-C9E2E35BB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D1AB3F6-8110-6D92-BF07-007ECEC1B63C}"/>
              </a:ext>
            </a:extLst>
          </p:cNvPr>
          <p:cNvSpPr/>
          <p:nvPr/>
        </p:nvSpPr>
        <p:spPr>
          <a:xfrm>
            <a:off x="784384" y="627459"/>
            <a:ext cx="13061632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36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Correlation Between Chemical Variables</a:t>
            </a:r>
            <a:endParaRPr lang="en-US" sz="360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24B0D493-489B-907D-6642-8D4D67E6B9AA}"/>
              </a:ext>
            </a:extLst>
          </p:cNvPr>
          <p:cNvSpPr/>
          <p:nvPr/>
        </p:nvSpPr>
        <p:spPr>
          <a:xfrm>
            <a:off x="784384" y="6770211"/>
            <a:ext cx="6530815" cy="115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b="1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</a:t>
            </a:r>
            <a:r>
              <a:rPr lang="en-US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             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Alcohol-negative relationship with most variables, while density keep positive trend with minerals and ions. </a:t>
            </a:r>
          </a:p>
          <a:p>
            <a:pPr marL="0" indent="0" algn="l">
              <a:lnSpc>
                <a:spcPts val="2800"/>
              </a:lnSpc>
              <a:buNone/>
            </a:pPr>
            <a:endParaRPr lang="en-US" dirty="0">
              <a:solidFill>
                <a:srgbClr val="2B2E3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44AABF7-D007-249B-2D61-BF068D81B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84" y="1327785"/>
            <a:ext cx="6530816" cy="534339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1E522A9-4A8F-7F29-5492-36D38E2BD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327785"/>
            <a:ext cx="6530816" cy="5343395"/>
          </a:xfrm>
          <a:prstGeom prst="rect">
            <a:avLst/>
          </a:prstGeom>
        </p:spPr>
      </p:pic>
      <p:sp>
        <p:nvSpPr>
          <p:cNvPr id="20" name="Text 7">
            <a:extLst>
              <a:ext uri="{FF2B5EF4-FFF2-40B4-BE49-F238E27FC236}">
                <a16:creationId xmlns:a16="http://schemas.microsoft.com/office/drawing/2014/main" id="{614A0DD0-1368-267B-65DF-46AC371E5B38}"/>
              </a:ext>
            </a:extLst>
          </p:cNvPr>
          <p:cNvSpPr/>
          <p:nvPr/>
        </p:nvSpPr>
        <p:spPr>
          <a:xfrm>
            <a:off x="7315200" y="6770212"/>
            <a:ext cx="6530816" cy="1151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White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Even negative relationship with alcohol, while density keep positive trend with minerals and 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670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308" y="1283018"/>
            <a:ext cx="13133784" cy="594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Correlation Analysis &amp; Chemical Summary Insights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748308" y="2197298"/>
            <a:ext cx="13133784" cy="4749165"/>
          </a:xfrm>
          <a:prstGeom prst="roundRect">
            <a:avLst>
              <a:gd name="adj" fmla="val 168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55928" y="2204918"/>
            <a:ext cx="13117116" cy="4867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47737" y="2308265"/>
            <a:ext cx="398752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Variable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5323403" y="2308265"/>
            <a:ext cx="398371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Typical Correlation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9695259" y="2308265"/>
            <a:ext cx="398752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Explanation (Red &amp; White)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755928" y="2691646"/>
            <a:ext cx="13117116" cy="4867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47737" y="2794992"/>
            <a:ext cx="398752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Alcohol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5323403" y="2794992"/>
            <a:ext cx="398371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 Negative (density)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9695259" y="2794992"/>
            <a:ext cx="398752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Ethanol lowers density; proxy for ripeness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755928" y="3178373"/>
            <a:ext cx="13117116" cy="7667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47737" y="3281720"/>
            <a:ext cx="398752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Sulphates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5323403" y="3281720"/>
            <a:ext cx="398371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Slight Positive (chlorides/density)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9695259" y="3281720"/>
            <a:ext cx="3987522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Added for stabilization; tracks with mineral ions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755928" y="3945136"/>
            <a:ext cx="13117116" cy="4867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47737" y="4048482"/>
            <a:ext cx="398752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Volatile Acidity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5323403" y="4048482"/>
            <a:ext cx="398371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Negative (alcohol/sulphates)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9695259" y="4048482"/>
            <a:ext cx="398752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Indicates microbial/fermentation stress</a:t>
            </a:r>
            <a:endParaRPr lang="en-US" sz="1450" dirty="0"/>
          </a:p>
        </p:txBody>
      </p:sp>
      <p:sp>
        <p:nvSpPr>
          <p:cNvPr id="20" name="Shape 18"/>
          <p:cNvSpPr/>
          <p:nvPr/>
        </p:nvSpPr>
        <p:spPr>
          <a:xfrm>
            <a:off x="755928" y="4431863"/>
            <a:ext cx="13117116" cy="7667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47737" y="4535210"/>
            <a:ext cx="398752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SO₂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5323403" y="4535210"/>
            <a:ext cx="398371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Weak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9695259" y="4535210"/>
            <a:ext cx="3987522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Reflects winemaker additions more than chemistry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755928" y="5198626"/>
            <a:ext cx="13117116" cy="4867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47737" y="5301972"/>
            <a:ext cx="398752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Chlorides</a:t>
            </a:r>
            <a:endParaRPr lang="en-US" sz="1450" dirty="0"/>
          </a:p>
        </p:txBody>
      </p:sp>
      <p:sp>
        <p:nvSpPr>
          <p:cNvPr id="26" name="Text 24"/>
          <p:cNvSpPr/>
          <p:nvPr/>
        </p:nvSpPr>
        <p:spPr>
          <a:xfrm>
            <a:off x="5323403" y="5301972"/>
            <a:ext cx="398371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Negative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9695259" y="5301972"/>
            <a:ext cx="398752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Reflects soil/mineral/underripeness</a:t>
            </a:r>
            <a:endParaRPr lang="en-US" sz="1450" dirty="0"/>
          </a:p>
        </p:txBody>
      </p:sp>
      <p:sp>
        <p:nvSpPr>
          <p:cNvPr id="28" name="Shape 26"/>
          <p:cNvSpPr/>
          <p:nvPr/>
        </p:nvSpPr>
        <p:spPr>
          <a:xfrm>
            <a:off x="755928" y="5685353"/>
            <a:ext cx="13117116" cy="4867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947737" y="5788700"/>
            <a:ext cx="398752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 (White only)</a:t>
            </a:r>
            <a:endParaRPr lang="en-US" sz="1450" dirty="0"/>
          </a:p>
        </p:txBody>
      </p:sp>
      <p:sp>
        <p:nvSpPr>
          <p:cNvPr id="30" name="Text 28"/>
          <p:cNvSpPr/>
          <p:nvPr/>
        </p:nvSpPr>
        <p:spPr>
          <a:xfrm>
            <a:off x="5323403" y="5788700"/>
            <a:ext cx="398371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Weak/Complex</a:t>
            </a:r>
            <a:endParaRPr lang="en-US" sz="1450" dirty="0"/>
          </a:p>
        </p:txBody>
      </p:sp>
      <p:sp>
        <p:nvSpPr>
          <p:cNvPr id="31" name="Text 29"/>
          <p:cNvSpPr/>
          <p:nvPr/>
        </p:nvSpPr>
        <p:spPr>
          <a:xfrm>
            <a:off x="9695259" y="5788700"/>
            <a:ext cx="398752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Controlled via acidification in white wines</a:t>
            </a:r>
            <a:endParaRPr lang="en-US" sz="1450" dirty="0"/>
          </a:p>
        </p:txBody>
      </p:sp>
      <p:sp>
        <p:nvSpPr>
          <p:cNvPr id="32" name="Shape 30"/>
          <p:cNvSpPr/>
          <p:nvPr/>
        </p:nvSpPr>
        <p:spPr>
          <a:xfrm>
            <a:off x="755928" y="6172081"/>
            <a:ext cx="13117116" cy="7667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947737" y="6275427"/>
            <a:ext cx="398752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Density</a:t>
            </a:r>
            <a:endParaRPr lang="en-US" sz="1450" dirty="0"/>
          </a:p>
        </p:txBody>
      </p:sp>
      <p:sp>
        <p:nvSpPr>
          <p:cNvPr id="34" name="Text 32"/>
          <p:cNvSpPr/>
          <p:nvPr/>
        </p:nvSpPr>
        <p:spPr>
          <a:xfrm>
            <a:off x="5323403" y="6275427"/>
            <a:ext cx="398371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 Negative (alcohol)</a:t>
            </a:r>
            <a:endParaRPr lang="en-US" sz="1450" dirty="0"/>
          </a:p>
        </p:txBody>
      </p:sp>
      <p:sp>
        <p:nvSpPr>
          <p:cNvPr id="35" name="Text 33"/>
          <p:cNvSpPr/>
          <p:nvPr/>
        </p:nvSpPr>
        <p:spPr>
          <a:xfrm>
            <a:off x="9695259" y="6275427"/>
            <a:ext cx="3987522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Alcohol and dissolved solids dominate density in whites</a:t>
            </a:r>
            <a:endParaRPr lang="en-US" sz="14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17626"/>
            <a:ext cx="7556421" cy="2131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Top Associated Features with Quality score by Wine Type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10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Red Wine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292084"/>
            <a:ext cx="3501509" cy="2131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Alcohol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Sulphates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 Volatile Acidity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 Chlorides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Citric Acid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710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White Wine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2721" y="4292084"/>
            <a:ext cx="3501509" cy="2131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Alcohol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pH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 Density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 Chlorides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 Total Sulfur Dioxide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42386" y="247265"/>
            <a:ext cx="10686577" cy="846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800"/>
              </a:lnSpc>
            </a:pPr>
            <a:r>
              <a:rPr lang="en-US" sz="28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Dimensionality Reduction </a:t>
            </a:r>
            <a:r>
              <a:rPr lang="en-US" sz="2800" dirty="0"/>
              <a:t>- </a:t>
            </a:r>
            <a:r>
              <a:rPr lang="en-US" sz="28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PCA Interpretation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1942386" y="894444"/>
            <a:ext cx="350401" cy="350401"/>
          </a:xfrm>
          <a:prstGeom prst="roundRect">
            <a:avLst>
              <a:gd name="adj" fmla="val 1866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399705" y="862848"/>
            <a:ext cx="2850594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PC1 — Ripeness &amp; Fermentation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2399705" y="1170148"/>
            <a:ext cx="4848701" cy="420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alcohol, low density, high citric acid &amp; sulphates, low volatile acidity → higher quality.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7381994" y="905080"/>
            <a:ext cx="350401" cy="350401"/>
          </a:xfrm>
          <a:prstGeom prst="roundRect">
            <a:avLst>
              <a:gd name="adj" fmla="val 1866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839313" y="862848"/>
            <a:ext cx="2800350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PC2 — Processing/Stabilization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839313" y="1170148"/>
            <a:ext cx="4848701" cy="420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sulfur dioxide, more residual sugar, higher density → processing/stability axis.</a:t>
            </a:r>
            <a:endParaRPr lang="en-US" sz="12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386" y="1666878"/>
            <a:ext cx="10745629" cy="5892875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4910589" y="3441406"/>
            <a:ext cx="2071831" cy="610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Processing/Stabilization</a:t>
            </a:r>
            <a:endParaRPr lang="en-US" sz="150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6087" y="5135864"/>
            <a:ext cx="300577" cy="300577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4889118" y="5643760"/>
            <a:ext cx="2071830" cy="40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 Ripeness &amp; Low Processing</a:t>
            </a:r>
            <a:endParaRPr lang="en-US" sz="1500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3896" y="5142238"/>
            <a:ext cx="300577" cy="300577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7892271" y="3532728"/>
            <a:ext cx="2071830" cy="40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Ripeness + High Processing</a:t>
            </a:r>
            <a:endParaRPr lang="en-US" sz="150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83896" y="3156286"/>
            <a:ext cx="300577" cy="300576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874128" y="5643760"/>
            <a:ext cx="2071831" cy="40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Ripeness &amp; Fermentation</a:t>
            </a:r>
            <a:endParaRPr lang="en-US" sz="1500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74745" y="3156286"/>
            <a:ext cx="300577" cy="30057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942386" y="7559754"/>
            <a:ext cx="10745629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Wines with high PC1 and low PC2 consistently score higher.</a:t>
            </a:r>
            <a:endParaRPr lang="en-US" sz="1200" b="1" dirty="0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772AEEA9-6532-0D57-6B0B-4A6D87CFB822}"/>
              </a:ext>
            </a:extLst>
          </p:cNvPr>
          <p:cNvSpPr/>
          <p:nvPr/>
        </p:nvSpPr>
        <p:spPr>
          <a:xfrm>
            <a:off x="10463731" y="4270113"/>
            <a:ext cx="2305971" cy="778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High Ripeness </a:t>
            </a:r>
          </a:p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&amp; Fermentation</a:t>
            </a:r>
            <a:endParaRPr lang="en-US" sz="1900" dirty="0"/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4FB1CEEA-6D5C-38DA-0518-9F99C881C0E7}"/>
              </a:ext>
            </a:extLst>
          </p:cNvPr>
          <p:cNvSpPr/>
          <p:nvPr/>
        </p:nvSpPr>
        <p:spPr>
          <a:xfrm>
            <a:off x="2265528" y="4248815"/>
            <a:ext cx="1786269" cy="821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Low Ripeness </a:t>
            </a:r>
          </a:p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&amp; Fermentation</a:t>
            </a:r>
            <a:endParaRPr lang="en-US" sz="1900" dirty="0"/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9C394281-4539-392F-55E3-7DEA6FC6CFAD}"/>
              </a:ext>
            </a:extLst>
          </p:cNvPr>
          <p:cNvSpPr/>
          <p:nvPr/>
        </p:nvSpPr>
        <p:spPr>
          <a:xfrm>
            <a:off x="6306122" y="6759012"/>
            <a:ext cx="2018156" cy="905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Low Processing/Stabilization</a:t>
            </a:r>
            <a:endParaRPr lang="en-US" sz="1900" dirty="0"/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F9FFD03B-EE4B-6CA0-02F9-7B2B9AF41FCB}"/>
              </a:ext>
            </a:extLst>
          </p:cNvPr>
          <p:cNvSpPr/>
          <p:nvPr/>
        </p:nvSpPr>
        <p:spPr>
          <a:xfrm>
            <a:off x="6306122" y="1560948"/>
            <a:ext cx="2018157" cy="905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High Processing/Stabilization</a:t>
            </a:r>
            <a:endParaRPr lang="en-US" sz="1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829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999" y="2535087"/>
            <a:ext cx="7398901" cy="595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K-Means Clustering Methodology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57999" y="3142749"/>
            <a:ext cx="13154144" cy="1162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determine the optimal number of clusters for both the red and white wine datasets, unsupervised K-Means clustering analysis was conducted. This involved employing two widely recognized methods: </a:t>
            </a:r>
          </a:p>
          <a:p>
            <a:pPr>
              <a:lnSpc>
                <a:spcPts val="2200"/>
              </a:lnSpc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 Elbow method.</a:t>
            </a:r>
          </a:p>
          <a:p>
            <a:pPr>
              <a:lnSpc>
                <a:spcPts val="2200"/>
              </a:lnSpc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 Silhouette analysis.</a:t>
            </a:r>
            <a:endParaRPr lang="en-US" sz="1500" dirty="0"/>
          </a:p>
          <a:p>
            <a:pPr marL="0" indent="0" algn="l">
              <a:lnSpc>
                <a:spcPts val="2200"/>
              </a:lnSpc>
              <a:buNone/>
            </a:pP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738067" y="4362479"/>
            <a:ext cx="6497003" cy="3080775"/>
          </a:xfrm>
          <a:prstGeom prst="roundRect">
            <a:avLst>
              <a:gd name="adj" fmla="val 338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936307" y="4560719"/>
            <a:ext cx="571857" cy="571857"/>
          </a:xfrm>
          <a:prstGeom prst="roundRect">
            <a:avLst>
              <a:gd name="adj" fmla="val 15988412"/>
            </a:avLst>
          </a:prstGeom>
          <a:solidFill>
            <a:srgbClr val="D2600F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588" y="4717881"/>
            <a:ext cx="257294" cy="25729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36307" y="5292715"/>
            <a:ext cx="2382917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Elbow Method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936307" y="5686574"/>
            <a:ext cx="2742557" cy="1671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Identifies the "elbow point" in the WCSS curve where adding more clusters provides diminishing returns, indicating the optimal number of clusters.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7395209" y="4362480"/>
            <a:ext cx="6497003" cy="3080774"/>
          </a:xfrm>
          <a:prstGeom prst="roundRect">
            <a:avLst>
              <a:gd name="adj" fmla="val 338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7593448" y="4560719"/>
            <a:ext cx="571857" cy="571857"/>
          </a:xfrm>
          <a:prstGeom prst="roundRect">
            <a:avLst>
              <a:gd name="adj" fmla="val 15988412"/>
            </a:avLst>
          </a:prstGeom>
          <a:solidFill>
            <a:srgbClr val="D2600F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0730" y="4717881"/>
            <a:ext cx="257294" cy="25729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93448" y="5292715"/>
            <a:ext cx="2382917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Silhouette Analysis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7593448" y="5686574"/>
            <a:ext cx="2589860" cy="841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Measures cluster cohesion and separation, with scores ranging from -1 to 1. Higher values indicate better-defined and well-separated clusters.</a:t>
            </a:r>
            <a:endParaRPr lang="en-US" sz="15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AF00560-6599-D0DF-ABF2-F842BDED6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6305" y="4315700"/>
            <a:ext cx="3548765" cy="308077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854C896-D5E6-487C-3E54-27C4D16642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5206" y="4315700"/>
            <a:ext cx="3677005" cy="312755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07181" y="438269"/>
            <a:ext cx="4748451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K-Means Clustering Results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2207181" y="1094184"/>
            <a:ext cx="10216039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Based on the Elbow method and silhouette analysis, 3 clusters were identified as optimal for both datasets.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2207181" y="1398627"/>
            <a:ext cx="5059680" cy="811411"/>
          </a:xfrm>
          <a:prstGeom prst="roundRect">
            <a:avLst>
              <a:gd name="adj" fmla="val 7664"/>
            </a:avLst>
          </a:prstGeom>
          <a:solidFill>
            <a:srgbClr val="FFF8F0"/>
          </a:solidFill>
          <a:ln w="15240">
            <a:solidFill>
              <a:srgbClr val="E2C8B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2370415" y="1561862"/>
            <a:ext cx="1850708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Red Wine Clusters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2370415" y="1851065"/>
            <a:ext cx="4733211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 clusters with Silhouette Score of 0.377.</a:t>
            </a:r>
            <a:endParaRPr lang="en-US" sz="1150" dirty="0"/>
          </a:p>
        </p:txBody>
      </p:sp>
      <p:sp>
        <p:nvSpPr>
          <p:cNvPr id="7" name="Shape 5"/>
          <p:cNvSpPr/>
          <p:nvPr/>
        </p:nvSpPr>
        <p:spPr>
          <a:xfrm>
            <a:off x="7363420" y="1398627"/>
            <a:ext cx="5059799" cy="811411"/>
          </a:xfrm>
          <a:prstGeom prst="roundRect">
            <a:avLst>
              <a:gd name="adj" fmla="val 7664"/>
            </a:avLst>
          </a:prstGeom>
          <a:solidFill>
            <a:srgbClr val="FFF8F0"/>
          </a:solidFill>
          <a:ln w="15240">
            <a:solidFill>
              <a:srgbClr val="E2C8B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26655" y="1561862"/>
            <a:ext cx="1850708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White Wine Clusters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7526655" y="1851065"/>
            <a:ext cx="4733330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 clusters with Silhouette Score of 0.378.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2207181" y="2415302"/>
            <a:ext cx="1941909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Red Wine Clusters Plot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7503438" y="2415302"/>
            <a:ext cx="2139553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White Wine Clusters Plot</a:t>
            </a:r>
            <a:endParaRPr lang="en-US" sz="145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94B3403-5C1B-1DB3-D4EB-C412C8ECC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181" y="2851785"/>
            <a:ext cx="5059680" cy="379476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9B5C577-A821-B2B2-EEC0-BADD529D7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539" y="2851785"/>
            <a:ext cx="5059681" cy="37947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0324"/>
            <a:ext cx="90795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noProof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Cluster Benchmarks (Top Clusters)</a:t>
            </a:r>
            <a:endParaRPr lang="en-US" sz="4450" noProof="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02731"/>
            <a:ext cx="3700105" cy="22868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73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noProof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Red Cluster #0</a:t>
            </a:r>
            <a:endParaRPr lang="en-US" sz="2200" noProof="0" dirty="0"/>
          </a:p>
        </p:txBody>
      </p:sp>
      <p:sp>
        <p:nvSpPr>
          <p:cNvPr id="5" name="Text 2"/>
          <p:cNvSpPr/>
          <p:nvPr/>
        </p:nvSpPr>
        <p:spPr>
          <a:xfrm>
            <a:off x="793790" y="5863471"/>
            <a:ext cx="6379607" cy="145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noProof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mean score 5.95, and highest distribution of</a:t>
            </a:r>
            <a:r>
              <a:rPr lang="en-US" sz="1600" noProof="0" dirty="0"/>
              <a:t> </a:t>
            </a:r>
            <a:r>
              <a:rPr lang="en-US" sz="1750" noProof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quality wines (score above 7) with 118 register samples. Benchmarks: Alcohol &gt; 10.6%, Sulphates &gt; 0.75 g/L, VA &lt; 0.41 g/L, Chlorides &lt; 0.10 g/L.</a:t>
            </a: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802731"/>
            <a:ext cx="3700224" cy="22868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5373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noProof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White Cluster #0</a:t>
            </a:r>
            <a:endParaRPr lang="en-US" sz="2200" noProof="0" dirty="0"/>
          </a:p>
        </p:txBody>
      </p:sp>
      <p:sp>
        <p:nvSpPr>
          <p:cNvPr id="8" name="Text 4"/>
          <p:cNvSpPr/>
          <p:nvPr/>
        </p:nvSpPr>
        <p:spPr>
          <a:xfrm>
            <a:off x="7456884" y="5863471"/>
            <a:ext cx="6379726" cy="145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noProof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mean score 6.17,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highest distribution of</a:t>
            </a:r>
            <a:r>
              <a:rPr lang="en-US" sz="1600" dirty="0"/>
              <a:t> 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quality wines (score above 7) with </a:t>
            </a:r>
            <a:r>
              <a:rPr lang="es-EC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169 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register samples. Benchmarks: Alcohol &gt; 11.2%, Sulphates &gt; </a:t>
            </a:r>
            <a:r>
              <a:rPr lang="en-US" sz="1750" noProof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0.51 g/L, VA &lt; 0.28 g/L, Chlorides &lt; 0.04 g/L.</a:t>
            </a:r>
            <a:endParaRPr lang="en-US" sz="1750" noProof="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252" y="850344"/>
            <a:ext cx="6498312" cy="610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Actionable Chemical Targets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84252" y="1798201"/>
            <a:ext cx="13261896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Practical thresholds derived from clusters 0 to guide winemaking decisions: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84252" y="2278856"/>
            <a:ext cx="13261896" cy="5100399"/>
          </a:xfrm>
          <a:prstGeom prst="roundRect">
            <a:avLst>
              <a:gd name="adj" fmla="val 161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91872" y="2286476"/>
            <a:ext cx="13246656" cy="5085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887492" y="2395180"/>
            <a:ext cx="4108966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Variable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5395079" y="2395180"/>
            <a:ext cx="397275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 Benchmark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9766459" y="2395180"/>
            <a:ext cx="397656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White Benchmark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691872" y="2794992"/>
            <a:ext cx="13246656" cy="5085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87492" y="2903696"/>
            <a:ext cx="4108966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Alcohol (%)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5395079" y="2903696"/>
            <a:ext cx="397275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&gt; 10.6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9766459" y="2903696"/>
            <a:ext cx="397656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&gt; 11.2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691872" y="3303508"/>
            <a:ext cx="13246656" cy="5085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887492" y="3412212"/>
            <a:ext cx="4108966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Sulphates (g/L)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5395079" y="3412212"/>
            <a:ext cx="397275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&gt; 0.75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9766459" y="3412212"/>
            <a:ext cx="397656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&gt; 0.51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691872" y="3812024"/>
            <a:ext cx="13246656" cy="5085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887492" y="3920728"/>
            <a:ext cx="4108966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Citric Acid (g/L)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5395079" y="3920728"/>
            <a:ext cx="397275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&gt; 0.48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9766459" y="3920728"/>
            <a:ext cx="397656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&gt; 0.28</a:t>
            </a:r>
            <a:endParaRPr lang="en-US" sz="1500" dirty="0"/>
          </a:p>
        </p:txBody>
      </p:sp>
      <p:sp>
        <p:nvSpPr>
          <p:cNvPr id="21" name="Shape 19"/>
          <p:cNvSpPr/>
          <p:nvPr/>
        </p:nvSpPr>
        <p:spPr>
          <a:xfrm>
            <a:off x="691872" y="4320540"/>
            <a:ext cx="13246656" cy="5085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887492" y="4429244"/>
            <a:ext cx="4108966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Volatile Acidity (g/L)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5395079" y="4429244"/>
            <a:ext cx="397275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&lt; 0.41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9766459" y="4429244"/>
            <a:ext cx="397656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&lt; 0.28</a:t>
            </a:r>
            <a:endParaRPr lang="en-US" sz="1500" dirty="0"/>
          </a:p>
        </p:txBody>
      </p:sp>
      <p:sp>
        <p:nvSpPr>
          <p:cNvPr id="25" name="Shape 23"/>
          <p:cNvSpPr/>
          <p:nvPr/>
        </p:nvSpPr>
        <p:spPr>
          <a:xfrm>
            <a:off x="691872" y="4829056"/>
            <a:ext cx="13246656" cy="5085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887492" y="4937760"/>
            <a:ext cx="4108966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Chlorides (g/L)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5395079" y="4937760"/>
            <a:ext cx="397275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&lt; 0.10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9766459" y="4937760"/>
            <a:ext cx="397656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&lt; 0.04</a:t>
            </a:r>
            <a:endParaRPr lang="en-US" sz="1500" dirty="0"/>
          </a:p>
        </p:txBody>
      </p:sp>
      <p:sp>
        <p:nvSpPr>
          <p:cNvPr id="29" name="Shape 27"/>
          <p:cNvSpPr/>
          <p:nvPr/>
        </p:nvSpPr>
        <p:spPr>
          <a:xfrm>
            <a:off x="691872" y="5337572"/>
            <a:ext cx="13246656" cy="5085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887492" y="5446276"/>
            <a:ext cx="4108966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</a:t>
            </a:r>
            <a:endParaRPr lang="en-US" sz="1500" dirty="0"/>
          </a:p>
        </p:txBody>
      </p:sp>
      <p:sp>
        <p:nvSpPr>
          <p:cNvPr id="31" name="Text 29"/>
          <p:cNvSpPr/>
          <p:nvPr/>
        </p:nvSpPr>
        <p:spPr>
          <a:xfrm>
            <a:off x="5395079" y="5446276"/>
            <a:ext cx="397275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&gt; 3.18</a:t>
            </a:r>
            <a:endParaRPr lang="en-US" sz="1500" dirty="0"/>
          </a:p>
        </p:txBody>
      </p:sp>
      <p:sp>
        <p:nvSpPr>
          <p:cNvPr id="32" name="Text 30"/>
          <p:cNvSpPr/>
          <p:nvPr/>
        </p:nvSpPr>
        <p:spPr>
          <a:xfrm>
            <a:off x="9766459" y="5446276"/>
            <a:ext cx="397656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&gt; 3.31</a:t>
            </a:r>
            <a:endParaRPr lang="en-US" sz="1500" dirty="0"/>
          </a:p>
        </p:txBody>
      </p:sp>
      <p:sp>
        <p:nvSpPr>
          <p:cNvPr id="33" name="Shape 31"/>
          <p:cNvSpPr/>
          <p:nvPr/>
        </p:nvSpPr>
        <p:spPr>
          <a:xfrm>
            <a:off x="691872" y="5846088"/>
            <a:ext cx="13246656" cy="5085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887492" y="5954792"/>
            <a:ext cx="4108966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Density</a:t>
            </a:r>
            <a:endParaRPr lang="en-US" sz="1500" dirty="0"/>
          </a:p>
        </p:txBody>
      </p:sp>
      <p:sp>
        <p:nvSpPr>
          <p:cNvPr id="35" name="Text 33"/>
          <p:cNvSpPr/>
          <p:nvPr/>
        </p:nvSpPr>
        <p:spPr>
          <a:xfrm>
            <a:off x="5395079" y="5954792"/>
            <a:ext cx="397275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&lt; 0.9978</a:t>
            </a:r>
            <a:endParaRPr lang="en-US" sz="1500" dirty="0"/>
          </a:p>
        </p:txBody>
      </p:sp>
      <p:sp>
        <p:nvSpPr>
          <p:cNvPr id="36" name="Text 34"/>
          <p:cNvSpPr/>
          <p:nvPr/>
        </p:nvSpPr>
        <p:spPr>
          <a:xfrm>
            <a:off x="9766459" y="5954792"/>
            <a:ext cx="397656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&lt; 0.9920</a:t>
            </a:r>
            <a:endParaRPr lang="en-US" sz="1500" dirty="0"/>
          </a:p>
        </p:txBody>
      </p:sp>
      <p:sp>
        <p:nvSpPr>
          <p:cNvPr id="37" name="Shape 35"/>
          <p:cNvSpPr/>
          <p:nvPr/>
        </p:nvSpPr>
        <p:spPr>
          <a:xfrm>
            <a:off x="691872" y="6354604"/>
            <a:ext cx="13246656" cy="5085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887492" y="6463308"/>
            <a:ext cx="4108966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SO₂ (mg/L)</a:t>
            </a:r>
            <a:endParaRPr lang="en-US" sz="1500" dirty="0"/>
          </a:p>
        </p:txBody>
      </p:sp>
      <p:sp>
        <p:nvSpPr>
          <p:cNvPr id="39" name="Text 37"/>
          <p:cNvSpPr/>
          <p:nvPr/>
        </p:nvSpPr>
        <p:spPr>
          <a:xfrm>
            <a:off x="5395079" y="6463308"/>
            <a:ext cx="397275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&lt; 30</a:t>
            </a:r>
            <a:endParaRPr lang="en-US" sz="1500" dirty="0"/>
          </a:p>
        </p:txBody>
      </p:sp>
      <p:sp>
        <p:nvSpPr>
          <p:cNvPr id="40" name="Text 38"/>
          <p:cNvSpPr/>
          <p:nvPr/>
        </p:nvSpPr>
        <p:spPr>
          <a:xfrm>
            <a:off x="9766459" y="6463308"/>
            <a:ext cx="397656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&lt; 123</a:t>
            </a:r>
            <a:endParaRPr lang="en-US" sz="1500" dirty="0"/>
          </a:p>
        </p:txBody>
      </p:sp>
      <p:sp>
        <p:nvSpPr>
          <p:cNvPr id="41" name="Shape 39"/>
          <p:cNvSpPr/>
          <p:nvPr/>
        </p:nvSpPr>
        <p:spPr>
          <a:xfrm>
            <a:off x="691872" y="6863120"/>
            <a:ext cx="13246656" cy="5085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887492" y="6971824"/>
            <a:ext cx="4108966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Residual Sugar (g/L)</a:t>
            </a:r>
            <a:endParaRPr lang="en-US" sz="1500" dirty="0"/>
          </a:p>
        </p:txBody>
      </p:sp>
      <p:sp>
        <p:nvSpPr>
          <p:cNvPr id="43" name="Text 41"/>
          <p:cNvSpPr/>
          <p:nvPr/>
        </p:nvSpPr>
        <p:spPr>
          <a:xfrm>
            <a:off x="5395079" y="6971824"/>
            <a:ext cx="397275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&lt; 2.6</a:t>
            </a:r>
            <a:endParaRPr lang="en-US" sz="1500" dirty="0"/>
          </a:p>
        </p:txBody>
      </p:sp>
      <p:sp>
        <p:nvSpPr>
          <p:cNvPr id="44" name="Text 42"/>
          <p:cNvSpPr/>
          <p:nvPr/>
        </p:nvSpPr>
        <p:spPr>
          <a:xfrm>
            <a:off x="9766459" y="6971824"/>
            <a:ext cx="397656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&lt; 3.4</a:t>
            </a:r>
            <a:endParaRPr lang="en-US" sz="15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703778"/>
            <a:ext cx="5198864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Thank You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7829" y="1639491"/>
            <a:ext cx="7688342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Thank you for your attention to this analysis. Your engagement and interest are greatly appreciated!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27829" y="2491621"/>
            <a:ext cx="7688342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a more detailed exploration of this analysis, please visit my GitHub repository: </a:t>
            </a:r>
            <a:r>
              <a:rPr lang="en-US" sz="16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github.com/RenatoMateo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27829" y="3415189"/>
            <a:ext cx="3119318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Contact Information</a:t>
            </a:r>
            <a:endParaRPr lang="en-US" sz="2450" dirty="0"/>
          </a:p>
        </p:txBody>
      </p:sp>
      <p:sp>
        <p:nvSpPr>
          <p:cNvPr id="7" name="Shape 4"/>
          <p:cNvSpPr/>
          <p:nvPr/>
        </p:nvSpPr>
        <p:spPr>
          <a:xfrm>
            <a:off x="727829" y="4090988"/>
            <a:ext cx="7688342" cy="2055257"/>
          </a:xfrm>
          <a:prstGeom prst="roundRect">
            <a:avLst>
              <a:gd name="adj" fmla="val 425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3332" y="430649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Name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3332" y="4745593"/>
            <a:ext cx="725733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Renato Silva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43332" y="5178743"/>
            <a:ext cx="725733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+971 58 506 5918.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43332" y="5611892"/>
            <a:ext cx="725733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rmsilvap@bu.edu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7829" y="6336863"/>
            <a:ext cx="7688342" cy="1188958"/>
          </a:xfrm>
          <a:prstGeom prst="roundRect">
            <a:avLst>
              <a:gd name="adj" fmla="val 734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3332" y="6552367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LinkedIn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943332" y="6991469"/>
            <a:ext cx="725733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linkedin.com/in/renato-silva-portilla/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720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070" y="3303508"/>
            <a:ext cx="5344001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Project Objectives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8070" y="4273510"/>
            <a:ext cx="6466403" cy="1561624"/>
          </a:xfrm>
          <a:prstGeom prst="roundRect">
            <a:avLst>
              <a:gd name="adj" fmla="val 574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9407" y="4494848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Analyze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9407" y="4949666"/>
            <a:ext cx="6023729" cy="664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 chemical features that impact expert and consumer quality ratings.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15808" y="4273510"/>
            <a:ext cx="6466523" cy="1561624"/>
          </a:xfrm>
          <a:prstGeom prst="roundRect">
            <a:avLst>
              <a:gd name="adj" fmla="val 574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37145" y="4494848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Segment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37145" y="4949666"/>
            <a:ext cx="6023848" cy="664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Cluster wines by chemical profile and relate segments to quality scores.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8070" y="6036469"/>
            <a:ext cx="6466403" cy="1561624"/>
          </a:xfrm>
          <a:prstGeom prst="roundRect">
            <a:avLst>
              <a:gd name="adj" fmla="val 574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9407" y="6257806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Benchmark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9407" y="6712625"/>
            <a:ext cx="6023729" cy="664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Define actionable chemical thresholds winemakers can target.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856" y="589240"/>
            <a:ext cx="5356741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Datasets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6" y="1789986"/>
            <a:ext cx="4255889" cy="56745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36049" y="3889653"/>
            <a:ext cx="8351996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Datasets from the UCI Machine Learning Repository containing 12 physicochemical features and expert quality ratings for thousands of red and white wines.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5536049" y="4738568"/>
            <a:ext cx="8351996" cy="737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 Wine: winequality-red.csv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White Wine: winequality-white.csv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616" y="897493"/>
            <a:ext cx="5247918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Dataset Overview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4616" y="1631156"/>
            <a:ext cx="4198263" cy="524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Dataset Features</a:t>
            </a:r>
            <a:endParaRPr lang="en-US" sz="3300" dirty="0"/>
          </a:p>
        </p:txBody>
      </p:sp>
      <p:sp>
        <p:nvSpPr>
          <p:cNvPr id="4" name="Shape 2"/>
          <p:cNvSpPr/>
          <p:nvPr/>
        </p:nvSpPr>
        <p:spPr>
          <a:xfrm>
            <a:off x="734616" y="2562642"/>
            <a:ext cx="104894" cy="104894"/>
          </a:xfrm>
          <a:prstGeom prst="roundRect">
            <a:avLst>
              <a:gd name="adj" fmla="val 435869"/>
            </a:avLst>
          </a:prstGeom>
          <a:solidFill>
            <a:srgbClr val="D2600F"/>
          </a:solidFill>
          <a:ln/>
        </p:spPr>
      </p:sp>
      <p:sp>
        <p:nvSpPr>
          <p:cNvPr id="5" name="Text 3"/>
          <p:cNvSpPr/>
          <p:nvPr/>
        </p:nvSpPr>
        <p:spPr>
          <a:xfrm>
            <a:off x="1033701" y="2447211"/>
            <a:ext cx="392608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fixed acidity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5202555" y="2562642"/>
            <a:ext cx="104894" cy="104894"/>
          </a:xfrm>
          <a:prstGeom prst="roundRect">
            <a:avLst>
              <a:gd name="adj" fmla="val 435869"/>
            </a:avLst>
          </a:prstGeom>
          <a:solidFill>
            <a:srgbClr val="D2600F"/>
          </a:solidFill>
          <a:ln/>
        </p:spPr>
      </p:sp>
      <p:sp>
        <p:nvSpPr>
          <p:cNvPr id="7" name="Text 5"/>
          <p:cNvSpPr/>
          <p:nvPr/>
        </p:nvSpPr>
        <p:spPr>
          <a:xfrm>
            <a:off x="5501640" y="2447211"/>
            <a:ext cx="392608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volatile acidity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9670494" y="2562642"/>
            <a:ext cx="104894" cy="104894"/>
          </a:xfrm>
          <a:prstGeom prst="roundRect">
            <a:avLst>
              <a:gd name="adj" fmla="val 435869"/>
            </a:avLst>
          </a:prstGeom>
          <a:solidFill>
            <a:srgbClr val="D2600F"/>
          </a:solidFill>
          <a:ln/>
        </p:spPr>
      </p:sp>
      <p:sp>
        <p:nvSpPr>
          <p:cNvPr id="9" name="Text 7"/>
          <p:cNvSpPr/>
          <p:nvPr/>
        </p:nvSpPr>
        <p:spPr>
          <a:xfrm>
            <a:off x="9969579" y="2447211"/>
            <a:ext cx="392608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citric acid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34616" y="3274397"/>
            <a:ext cx="104894" cy="104894"/>
          </a:xfrm>
          <a:prstGeom prst="roundRect">
            <a:avLst>
              <a:gd name="adj" fmla="val 435869"/>
            </a:avLst>
          </a:prstGeom>
          <a:solidFill>
            <a:srgbClr val="D2600F"/>
          </a:solidFill>
          <a:ln/>
        </p:spPr>
      </p:sp>
      <p:sp>
        <p:nvSpPr>
          <p:cNvPr id="11" name="Text 9"/>
          <p:cNvSpPr/>
          <p:nvPr/>
        </p:nvSpPr>
        <p:spPr>
          <a:xfrm>
            <a:off x="1033701" y="3158966"/>
            <a:ext cx="392608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residual sugar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5202555" y="3274397"/>
            <a:ext cx="104894" cy="104894"/>
          </a:xfrm>
          <a:prstGeom prst="roundRect">
            <a:avLst>
              <a:gd name="adj" fmla="val 435869"/>
            </a:avLst>
          </a:prstGeom>
          <a:solidFill>
            <a:srgbClr val="D2600F"/>
          </a:solidFill>
          <a:ln/>
        </p:spPr>
      </p:sp>
      <p:sp>
        <p:nvSpPr>
          <p:cNvPr id="13" name="Text 11"/>
          <p:cNvSpPr/>
          <p:nvPr/>
        </p:nvSpPr>
        <p:spPr>
          <a:xfrm>
            <a:off x="5501640" y="3158966"/>
            <a:ext cx="392608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chlorides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9670494" y="3274397"/>
            <a:ext cx="104894" cy="104894"/>
          </a:xfrm>
          <a:prstGeom prst="roundRect">
            <a:avLst>
              <a:gd name="adj" fmla="val 435869"/>
            </a:avLst>
          </a:prstGeom>
          <a:solidFill>
            <a:srgbClr val="D2600F"/>
          </a:solidFill>
          <a:ln/>
        </p:spPr>
      </p:sp>
      <p:sp>
        <p:nvSpPr>
          <p:cNvPr id="15" name="Text 13"/>
          <p:cNvSpPr/>
          <p:nvPr/>
        </p:nvSpPr>
        <p:spPr>
          <a:xfrm>
            <a:off x="9969579" y="3158966"/>
            <a:ext cx="392608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free sulfur dioxide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34616" y="3986153"/>
            <a:ext cx="104894" cy="104894"/>
          </a:xfrm>
          <a:prstGeom prst="roundRect">
            <a:avLst>
              <a:gd name="adj" fmla="val 435869"/>
            </a:avLst>
          </a:prstGeom>
          <a:solidFill>
            <a:srgbClr val="D2600F"/>
          </a:solidFill>
          <a:ln/>
        </p:spPr>
      </p:sp>
      <p:sp>
        <p:nvSpPr>
          <p:cNvPr id="17" name="Text 15"/>
          <p:cNvSpPr/>
          <p:nvPr/>
        </p:nvSpPr>
        <p:spPr>
          <a:xfrm>
            <a:off x="1033701" y="3870722"/>
            <a:ext cx="392608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sulfur dioxide</a:t>
            </a:r>
            <a:endParaRPr lang="en-US" sz="1650" dirty="0"/>
          </a:p>
        </p:txBody>
      </p:sp>
      <p:sp>
        <p:nvSpPr>
          <p:cNvPr id="18" name="Shape 16"/>
          <p:cNvSpPr/>
          <p:nvPr/>
        </p:nvSpPr>
        <p:spPr>
          <a:xfrm>
            <a:off x="5202555" y="3986153"/>
            <a:ext cx="104894" cy="104894"/>
          </a:xfrm>
          <a:prstGeom prst="roundRect">
            <a:avLst>
              <a:gd name="adj" fmla="val 435869"/>
            </a:avLst>
          </a:prstGeom>
          <a:solidFill>
            <a:srgbClr val="D2600F"/>
          </a:solidFill>
          <a:ln/>
        </p:spPr>
      </p:sp>
      <p:sp>
        <p:nvSpPr>
          <p:cNvPr id="19" name="Text 17"/>
          <p:cNvSpPr/>
          <p:nvPr/>
        </p:nvSpPr>
        <p:spPr>
          <a:xfrm>
            <a:off x="5501640" y="3870722"/>
            <a:ext cx="392608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density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9670494" y="3986153"/>
            <a:ext cx="104894" cy="104894"/>
          </a:xfrm>
          <a:prstGeom prst="roundRect">
            <a:avLst>
              <a:gd name="adj" fmla="val 435869"/>
            </a:avLst>
          </a:prstGeom>
          <a:solidFill>
            <a:srgbClr val="D2600F"/>
          </a:solidFill>
          <a:ln/>
        </p:spPr>
      </p:sp>
      <p:sp>
        <p:nvSpPr>
          <p:cNvPr id="21" name="Text 19"/>
          <p:cNvSpPr/>
          <p:nvPr/>
        </p:nvSpPr>
        <p:spPr>
          <a:xfrm>
            <a:off x="9969579" y="3870722"/>
            <a:ext cx="392608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</a:t>
            </a:r>
            <a:endParaRPr lang="en-US" sz="1650" dirty="0"/>
          </a:p>
        </p:txBody>
      </p:sp>
      <p:sp>
        <p:nvSpPr>
          <p:cNvPr id="22" name="Shape 20"/>
          <p:cNvSpPr/>
          <p:nvPr/>
        </p:nvSpPr>
        <p:spPr>
          <a:xfrm>
            <a:off x="734616" y="4697909"/>
            <a:ext cx="104894" cy="104894"/>
          </a:xfrm>
          <a:prstGeom prst="roundRect">
            <a:avLst>
              <a:gd name="adj" fmla="val 435869"/>
            </a:avLst>
          </a:prstGeom>
          <a:solidFill>
            <a:srgbClr val="D2600F"/>
          </a:solidFill>
          <a:ln/>
        </p:spPr>
      </p:sp>
      <p:sp>
        <p:nvSpPr>
          <p:cNvPr id="23" name="Text 21"/>
          <p:cNvSpPr/>
          <p:nvPr/>
        </p:nvSpPr>
        <p:spPr>
          <a:xfrm>
            <a:off x="1033701" y="4582478"/>
            <a:ext cx="392608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sulphates</a:t>
            </a:r>
            <a:endParaRPr lang="en-US" sz="1650" dirty="0"/>
          </a:p>
        </p:txBody>
      </p:sp>
      <p:sp>
        <p:nvSpPr>
          <p:cNvPr id="24" name="Shape 22"/>
          <p:cNvSpPr/>
          <p:nvPr/>
        </p:nvSpPr>
        <p:spPr>
          <a:xfrm>
            <a:off x="5202555" y="4697909"/>
            <a:ext cx="104894" cy="104894"/>
          </a:xfrm>
          <a:prstGeom prst="roundRect">
            <a:avLst>
              <a:gd name="adj" fmla="val 435869"/>
            </a:avLst>
          </a:prstGeom>
          <a:solidFill>
            <a:srgbClr val="D2600F"/>
          </a:solidFill>
          <a:ln/>
        </p:spPr>
      </p:sp>
      <p:sp>
        <p:nvSpPr>
          <p:cNvPr id="25" name="Text 23"/>
          <p:cNvSpPr/>
          <p:nvPr/>
        </p:nvSpPr>
        <p:spPr>
          <a:xfrm>
            <a:off x="5501640" y="4582478"/>
            <a:ext cx="392608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alcohol</a:t>
            </a:r>
            <a:endParaRPr lang="en-US" sz="1650" dirty="0"/>
          </a:p>
        </p:txBody>
      </p:sp>
      <p:sp>
        <p:nvSpPr>
          <p:cNvPr id="26" name="Shape 24"/>
          <p:cNvSpPr/>
          <p:nvPr/>
        </p:nvSpPr>
        <p:spPr>
          <a:xfrm>
            <a:off x="9670494" y="4697909"/>
            <a:ext cx="104894" cy="104894"/>
          </a:xfrm>
          <a:prstGeom prst="roundRect">
            <a:avLst>
              <a:gd name="adj" fmla="val 435869"/>
            </a:avLst>
          </a:prstGeom>
          <a:solidFill>
            <a:srgbClr val="D2600F"/>
          </a:solidFill>
          <a:ln/>
        </p:spPr>
      </p:sp>
      <p:sp>
        <p:nvSpPr>
          <p:cNvPr id="27" name="Text 25"/>
          <p:cNvSpPr/>
          <p:nvPr/>
        </p:nvSpPr>
        <p:spPr>
          <a:xfrm>
            <a:off x="9969579" y="4582478"/>
            <a:ext cx="392608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quality</a:t>
            </a:r>
            <a:endParaRPr lang="en-US" sz="1650" dirty="0"/>
          </a:p>
        </p:txBody>
      </p:sp>
      <p:sp>
        <p:nvSpPr>
          <p:cNvPr id="30" name="Shape 28"/>
          <p:cNvSpPr/>
          <p:nvPr/>
        </p:nvSpPr>
        <p:spPr>
          <a:xfrm>
            <a:off x="734616" y="5294234"/>
            <a:ext cx="13161169" cy="1496020"/>
          </a:xfrm>
          <a:prstGeom prst="roundRect">
            <a:avLst>
              <a:gd name="adj" fmla="val 5893"/>
            </a:avLst>
          </a:prstGeom>
          <a:solidFill>
            <a:srgbClr val="FAD3B8"/>
          </a:solidFill>
          <a:ln/>
        </p:spPr>
      </p:sp>
      <p:pic>
        <p:nvPicPr>
          <p:cNvPr id="3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23" y="5609036"/>
            <a:ext cx="262295" cy="209907"/>
          </a:xfrm>
          <a:prstGeom prst="rect">
            <a:avLst/>
          </a:prstGeom>
        </p:spPr>
      </p:pic>
      <p:sp>
        <p:nvSpPr>
          <p:cNvPr id="32" name="Text 29"/>
          <p:cNvSpPr/>
          <p:nvPr/>
        </p:nvSpPr>
        <p:spPr>
          <a:xfrm>
            <a:off x="1416725" y="5540813"/>
            <a:ext cx="12269152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practical purposes, the original </a:t>
            </a:r>
            <a:r>
              <a:rPr lang="en-US" sz="16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quality</a:t>
            </a:r>
            <a:r>
              <a:rPr lang="en-US" sz="1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variable was renamed to </a:t>
            </a:r>
            <a:r>
              <a:rPr lang="en-US" sz="16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consumer_score</a:t>
            </a:r>
            <a:r>
              <a:rPr lang="en-US" sz="1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Although this score represents the median evaluation of expert sommeliers, it is treated in this study as a proxy for aggregated consumer preference, following the assumption that expert quality assessments are aligned with general consumer perception.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7597"/>
            <a:ext cx="76105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Core Techniques &amp; Workflow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89000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Cleaning &amp; EDA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380423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pandas, numpy, seaborn, matplotlib — distributions, missing values, outliers.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289000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2890004"/>
            <a:ext cx="28907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Correlation &amp; Insights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3380423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 relationships analyzed in chemistry context.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289000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2890004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Dimensionality Reduction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3734753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PCA to summarize chemistry into interpretable axes.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4922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Clustering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644253" y="5413177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k-Means, silhouette, elbow method to segment wines.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78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Cleaning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9682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Initial examination of the wine datasets revealed a high level of data integrity, with key observations regarding missing values and duplicate entries.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63310" y="3147298"/>
            <a:ext cx="60960" cy="1640086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s-EC" dirty="0"/>
          </a:p>
        </p:txBody>
      </p:sp>
      <p:sp>
        <p:nvSpPr>
          <p:cNvPr id="5" name="Text 3"/>
          <p:cNvSpPr/>
          <p:nvPr/>
        </p:nvSpPr>
        <p:spPr>
          <a:xfrm>
            <a:off x="1081564" y="3177778"/>
            <a:ext cx="32367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No Missing Values (NaN)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81564" y="3668197"/>
            <a:ext cx="609183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Both red and white wine datasets were complete, with no NaN values detected across any chemical features or quality scores.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6404" y="3147298"/>
            <a:ext cx="60960" cy="1640086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s-EC" dirty="0"/>
          </a:p>
        </p:txBody>
      </p:sp>
      <p:sp>
        <p:nvSpPr>
          <p:cNvPr id="8" name="Text 6"/>
          <p:cNvSpPr/>
          <p:nvPr/>
        </p:nvSpPr>
        <p:spPr>
          <a:xfrm>
            <a:off x="7744658" y="3177778"/>
            <a:ext cx="3648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Duplicate Entries Identified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744658" y="3668197"/>
            <a:ext cx="60919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While no missing data was found, a significant number of duplicate rows were present: </a:t>
            </a:r>
            <a:r>
              <a:rPr lang="en-US" sz="1750" b="1" dirty="0">
                <a:latin typeface="Open Sans" pitchFamily="34" charset="0"/>
                <a:ea typeface="Open Sans" pitchFamily="34" charset="-122"/>
                <a:cs typeface="Open Sans" pitchFamily="34" charset="-120"/>
              </a:rPr>
              <a:t>240 in red wine 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and </a:t>
            </a:r>
            <a:r>
              <a:rPr lang="en-US" sz="1750" b="1" dirty="0">
                <a:latin typeface="Open Sans" pitchFamily="34" charset="0"/>
                <a:ea typeface="Open Sans" pitchFamily="34" charset="-122"/>
                <a:cs typeface="Open Sans" pitchFamily="34" charset="-120"/>
              </a:rPr>
              <a:t>937 in white wine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datasets.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012055"/>
            <a:ext cx="13042821" cy="1760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duplicates are not indicative of data entry errors but rather represent instances of wines sharing identical chemical profiles and consumer quality ratings. 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Given that these profiles are valid and contribute to the overall statistical representation of wine characteristics, they were intentionally retained in the datasets.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8003"/>
            <a:ext cx="84089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67508"/>
            <a:ext cx="550652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Quality Score Distribution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1014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Red Wine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455789"/>
            <a:ext cx="6244709" cy="1146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Count of 1599 testing wine records (rows).</a:t>
            </a: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~83% score 5–6 (acceptable to good).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Only ~1% reach very high scores (7–9).</a:t>
            </a:r>
          </a:p>
        </p:txBody>
      </p:sp>
      <p:sp>
        <p:nvSpPr>
          <p:cNvPr id="6" name="Text 4"/>
          <p:cNvSpPr/>
          <p:nvPr/>
        </p:nvSpPr>
        <p:spPr>
          <a:xfrm>
            <a:off x="7599521" y="31014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White Wine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1901" y="3455789"/>
            <a:ext cx="6244709" cy="103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Count of 4898 testing records (rows).</a:t>
            </a: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~75% score 5–6 (acceptable to good). 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4% reach 7–9 (slightly higher than red).</a:t>
            </a:r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5C4227B6-1DD1-80FF-718B-C69070670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02123"/>
            <a:ext cx="4405531" cy="2722738"/>
          </a:xfrm>
          <a:prstGeom prst="rect">
            <a:avLst/>
          </a:prstGeom>
        </p:spPr>
      </p:pic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DA7279E-10AF-1680-37DF-D636E0958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4602123"/>
            <a:ext cx="4405531" cy="27227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452" y="528399"/>
            <a:ext cx="13119378" cy="594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Correlation With Consumer Score Analysis (Spearman)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892373" y="1441252"/>
            <a:ext cx="1311937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Spearman correlations reveal monotonic relationships between chemistry and consumer scores — useful for ordinal score interpretation.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892373" y="2758975"/>
            <a:ext cx="4290179" cy="1690330"/>
          </a:xfrm>
          <a:prstGeom prst="roundRect">
            <a:avLst>
              <a:gd name="adj" fmla="val 472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53095" y="2836627"/>
            <a:ext cx="2960013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Red Wine — Key Correlates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953095" y="3127849"/>
            <a:ext cx="3894892" cy="838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Alcohol &amp; sulphates: positive with consumer score. Volatile acidity, chlorides, total SO₂: negative.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892373" y="4660701"/>
            <a:ext cx="4290179" cy="1410772"/>
          </a:xfrm>
          <a:prstGeom prst="roundRect">
            <a:avLst>
              <a:gd name="adj" fmla="val 566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53095" y="4718692"/>
            <a:ext cx="3213973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White Wine — Key Correlates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953095" y="5015753"/>
            <a:ext cx="3894892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Alcohol &amp; pH: positive. Density, chlorides, total SO₂: strong negatives.</a:t>
            </a:r>
            <a:endParaRPr lang="en-US" sz="14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18" y="2079188"/>
            <a:ext cx="8365212" cy="4740235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5517118" y="6998613"/>
            <a:ext cx="8365212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Interpretation ties chemistry to perception: alcohol often signals ripeness and body; volatile acidity and chlorides associate with lower perceived quality.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1BD4E-E97C-B11C-4FBE-7FF27DAEE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0C4BA14-0C7C-29C0-FBFE-DC6527F35A68}"/>
              </a:ext>
            </a:extLst>
          </p:cNvPr>
          <p:cNvSpPr/>
          <p:nvPr/>
        </p:nvSpPr>
        <p:spPr>
          <a:xfrm>
            <a:off x="784384" y="627459"/>
            <a:ext cx="13061631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3600" dirty="0"/>
              <a:t>D</a:t>
            </a:r>
            <a:r>
              <a:rPr lang="en-US" sz="3600" dirty="0">
                <a:effectLst/>
              </a:rPr>
              <a:t>istributions of Highly </a:t>
            </a:r>
            <a:r>
              <a:rPr lang="en-US" sz="3600" dirty="0"/>
              <a:t>C</a:t>
            </a:r>
            <a:r>
              <a:rPr lang="en-US" sz="3600" dirty="0">
                <a:effectLst/>
              </a:rPr>
              <a:t>orrelated </a:t>
            </a:r>
            <a:r>
              <a:rPr lang="en-US" sz="3600" dirty="0"/>
              <a:t>V</a:t>
            </a:r>
            <a:r>
              <a:rPr lang="en-US" sz="3600" dirty="0">
                <a:effectLst/>
              </a:rPr>
              <a:t>ariables </a:t>
            </a:r>
            <a:r>
              <a:rPr lang="en-US" sz="3600" dirty="0"/>
              <a:t>w</a:t>
            </a:r>
            <a:r>
              <a:rPr lang="en-US" sz="3600" dirty="0">
                <a:effectLst/>
              </a:rPr>
              <a:t>ith </a:t>
            </a:r>
            <a:r>
              <a:rPr lang="en-US" sz="3600" dirty="0"/>
              <a:t>C</a:t>
            </a:r>
            <a:r>
              <a:rPr lang="en-US" sz="3600" dirty="0">
                <a:effectLst/>
              </a:rPr>
              <a:t>onsumer </a:t>
            </a:r>
            <a:r>
              <a:rPr lang="en-US" sz="3600" dirty="0"/>
              <a:t>S</a:t>
            </a:r>
            <a:r>
              <a:rPr lang="en-US" sz="3600" dirty="0">
                <a:effectLst/>
              </a:rPr>
              <a:t>cores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sz="36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.</a:t>
            </a:r>
            <a:endParaRPr lang="en-US" sz="36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9B3FA39-2CDE-5612-27D5-06060F801239}"/>
              </a:ext>
            </a:extLst>
          </p:cNvPr>
          <p:cNvSpPr/>
          <p:nvPr/>
        </p:nvSpPr>
        <p:spPr>
          <a:xfrm>
            <a:off x="784385" y="3072252"/>
            <a:ext cx="1860844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Boxplots Red:</a:t>
            </a:r>
            <a:endParaRPr lang="en-US" sz="2200" b="1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3C7DC11-3C3D-7F2C-C77E-D4CAF8938F2F}"/>
              </a:ext>
            </a:extLst>
          </p:cNvPr>
          <p:cNvSpPr/>
          <p:nvPr/>
        </p:nvSpPr>
        <p:spPr>
          <a:xfrm>
            <a:off x="773499" y="3422687"/>
            <a:ext cx="3004458" cy="1566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Alcohol and sulphates increase with score; volatile acidity, chlorides, density decrease as quality rises.</a:t>
            </a:r>
            <a:endParaRPr lang="en-US" sz="175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0C1065AF-1123-68A7-9FC1-15A22F0FA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064" y="1408394"/>
            <a:ext cx="10071951" cy="55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00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1322</Words>
  <Application>Microsoft Office PowerPoint</Application>
  <PresentationFormat>Personalizado</PresentationFormat>
  <Paragraphs>211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Open Sans</vt:lpstr>
      <vt:lpstr>Arial</vt:lpstr>
      <vt:lpstr>Bitter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Renato</dc:creator>
  <cp:lastModifiedBy>renato silva</cp:lastModifiedBy>
  <cp:revision>4</cp:revision>
  <dcterms:created xsi:type="dcterms:W3CDTF">2026-02-20T13:25:10Z</dcterms:created>
  <dcterms:modified xsi:type="dcterms:W3CDTF">2026-02-23T20:09:24Z</dcterms:modified>
</cp:coreProperties>
</file>